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0" r:id="rId2"/>
    <p:sldId id="336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50" r:id="rId12"/>
    <p:sldId id="351" r:id="rId13"/>
    <p:sldId id="352" r:id="rId14"/>
    <p:sldId id="349" r:id="rId15"/>
    <p:sldId id="353" r:id="rId16"/>
    <p:sldId id="354" r:id="rId17"/>
    <p:sldId id="355" r:id="rId18"/>
  </p:sldIdLst>
  <p:sldSz cx="9144000" cy="6858000" type="screen4x3"/>
  <p:notesSz cx="6797675" cy="9926638"/>
  <p:embeddedFontLst>
    <p:embeddedFont>
      <p:font typeface="나눔명조 ExtraBold" panose="020B0600000101010101" charset="-127"/>
      <p:bold r:id="rId21"/>
    </p:embeddedFont>
    <p:embeddedFont>
      <p:font typeface="나눔고딕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고딕 ExtraBold" panose="020B0600000101010101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82828"/>
    <a:srgbClr val="373737"/>
    <a:srgbClr val="99CCFF"/>
    <a:srgbClr val="2D2D2D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119" d="100"/>
          <a:sy n="119" d="100"/>
        </p:scale>
        <p:origin x="1170" y="84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  <a:r>
              <a:rPr lang="en-US" altLang="ko-KR" baseline="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Accuracy</a:t>
            </a:r>
          </a:p>
          <a:p>
            <a:pPr>
              <a:defRPr/>
            </a:pPr>
            <a:r>
              <a:rPr lang="en-US" altLang="ko-KR" baseline="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(# of success/20 tries)</a:t>
            </a:r>
            <a:endParaRPr lang="ko-KR" altLang="en-US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Sheet1!$H$4:$J$4</c:f>
              <c:strCache>
                <c:ptCount val="3"/>
                <c:pt idx="0">
                  <c:v>Prototype</c:v>
                </c:pt>
                <c:pt idx="1">
                  <c:v>Utterance</c:v>
                </c:pt>
                <c:pt idx="2">
                  <c:v>Timeout</c:v>
                </c:pt>
              </c:strCache>
            </c:strRef>
          </c:cat>
          <c:val>
            <c:numRef>
              <c:f>Sheet1!$H$5:$J$5</c:f>
              <c:numCache>
                <c:formatCode>General</c:formatCode>
                <c:ptCount val="3"/>
                <c:pt idx="0">
                  <c:v>9</c:v>
                </c:pt>
                <c:pt idx="1">
                  <c:v>13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4-4A3F-B130-FD957318F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468528"/>
        <c:axId val="97468856"/>
      </c:barChart>
      <c:catAx>
        <c:axId val="9746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+mn-cs"/>
              </a:defRPr>
            </a:pPr>
            <a:endParaRPr lang="ko-KR"/>
          </a:p>
        </c:txPr>
        <c:crossAx val="97468856"/>
        <c:crosses val="autoZero"/>
        <c:auto val="1"/>
        <c:lblAlgn val="ctr"/>
        <c:lblOffset val="100"/>
        <c:noMultiLvlLbl val="0"/>
      </c:catAx>
      <c:valAx>
        <c:axId val="97468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+mn-cs"/>
              </a:defRPr>
            </a:pPr>
            <a:endParaRPr lang="ko-KR"/>
          </a:p>
        </c:txPr>
        <c:crossAx val="9746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나눔고딕" panose="020B0600000101010101" charset="-127"/>
                <a:ea typeface="나눔고딕" panose="020B0600000101010101" charset="-127"/>
              </a:rPr>
              <a:t>Translate + TTS Average Execution Time</a:t>
            </a:r>
            <a:endParaRPr lang="ko-KR" dirty="0"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Sheet1!$I$13</c:f>
              <c:strCache>
                <c:ptCount val="1"/>
                <c:pt idx="0">
                  <c:v>N+N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Sheet1!$I$14</c:f>
              <c:numCache>
                <c:formatCode>General</c:formatCode>
                <c:ptCount val="1"/>
                <c:pt idx="0">
                  <c:v>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3-4C1B-9D97-A41A7F47EBA3}"/>
            </c:ext>
          </c:extLst>
        </c:ser>
        <c:ser>
          <c:idx val="1"/>
          <c:order val="1"/>
          <c:tx>
            <c:strRef>
              <c:f>Sheet1!$J$13</c:f>
              <c:strCache>
                <c:ptCount val="1"/>
                <c:pt idx="0">
                  <c:v>G+N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Sheet1!$J$14</c:f>
              <c:numCache>
                <c:formatCode>General</c:formatCode>
                <c:ptCount val="1"/>
                <c:pt idx="0">
                  <c:v>3152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3-4C1B-9D97-A41A7F47EBA3}"/>
            </c:ext>
          </c:extLst>
        </c:ser>
        <c:ser>
          <c:idx val="2"/>
          <c:order val="2"/>
          <c:tx>
            <c:strRef>
              <c:f>Sheet1!$K$13</c:f>
              <c:strCache>
                <c:ptCount val="1"/>
                <c:pt idx="0">
                  <c:v>Refactored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Sheet1!$K$14</c:f>
              <c:numCache>
                <c:formatCode>General</c:formatCode>
                <c:ptCount val="1"/>
                <c:pt idx="0">
                  <c:v>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13-4C1B-9D97-A41A7F47EBA3}"/>
            </c:ext>
          </c:extLst>
        </c:ser>
        <c:ser>
          <c:idx val="3"/>
          <c:order val="3"/>
          <c:tx>
            <c:strRef>
              <c:f>Sheet1!$L$13</c:f>
              <c:strCache>
                <c:ptCount val="1"/>
                <c:pt idx="0">
                  <c:v>ffmpeg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Sheet1!$L$14</c:f>
              <c:numCache>
                <c:formatCode>General</c:formatCode>
                <c:ptCount val="1"/>
                <c:pt idx="0">
                  <c:v>2440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13-4C1B-9D97-A41A7F47EBA3}"/>
            </c:ext>
          </c:extLst>
        </c:ser>
        <c:ser>
          <c:idx val="4"/>
          <c:order val="4"/>
          <c:tx>
            <c:strRef>
              <c:f>Sheet1!$M$13</c:f>
              <c:strCache>
                <c:ptCount val="1"/>
                <c:pt idx="0">
                  <c:v>G+G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Sheet1!$M$14</c:f>
              <c:numCache>
                <c:formatCode>General</c:formatCode>
                <c:ptCount val="1"/>
                <c:pt idx="0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13-4C1B-9D97-A41A7F47E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27264"/>
        <c:axId val="317424968"/>
      </c:barChart>
      <c:catAx>
        <c:axId val="317427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7424968"/>
        <c:crosses val="autoZero"/>
        <c:auto val="1"/>
        <c:lblAlgn val="ctr"/>
        <c:lblOffset val="100"/>
        <c:noMultiLvlLbl val="0"/>
      </c:catAx>
      <c:valAx>
        <c:axId val="317424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42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477274715660543"/>
          <c:y val="0.87557815689705432"/>
          <c:w val="0.67378762029746286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7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53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4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03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64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5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8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7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B4BA-3D60-40D1-9564-866ADD80F38A}" type="datetime1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68144" y="6356349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05200" y="6356349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4E505E-71BF-414C-A0E4-7945492FE3A5}" type="datetime1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9.png"/><Relationship Id="rId5" Type="http://schemas.openxmlformats.org/officeDocument/2006/relationships/hyperlink" Target="https://www.dropbox.com/s/4de23evxntetsdd/Kalexa_resize.m4v?dl=0" TargetMode="Externa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" y="0"/>
            <a:ext cx="9139150" cy="49674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681" y="3440931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560" y="5187361"/>
            <a:ext cx="70567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[Group D] Yeongjin Choi •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Junhyuck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Kim•Sanghoon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Lee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Channy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Yun (AWS, Tech Evangelist) </a:t>
            </a:r>
            <a:endParaRPr lang="en-US" altLang="ko-KR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43749" y="4223537"/>
            <a:ext cx="8564760" cy="76518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400" b="0" spc="-50" dirty="0"/>
              <a:t>Project </a:t>
            </a:r>
            <a:r>
              <a:rPr lang="en-US" altLang="ko-KR" sz="4400" b="0" spc="-50" dirty="0" err="1"/>
              <a:t>Kalexa</a:t>
            </a:r>
            <a:r>
              <a:rPr lang="en-US" altLang="ko-KR" sz="4400" b="0" spc="-50" dirty="0"/>
              <a:t> with AWS</a:t>
            </a:r>
            <a:endParaRPr lang="ko-KR" altLang="en-US" sz="4400" b="0" spc="-50" dirty="0"/>
          </a:p>
        </p:txBody>
      </p:sp>
      <p:sp>
        <p:nvSpPr>
          <p:cNvPr id="11" name="제목 8"/>
          <p:cNvSpPr txBox="1">
            <a:spLocks/>
          </p:cNvSpPr>
          <p:nvPr/>
        </p:nvSpPr>
        <p:spPr>
          <a:xfrm>
            <a:off x="255712" y="3610010"/>
            <a:ext cx="8564760" cy="7651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b="0" spc="-50" dirty="0"/>
              <a:t>Creative Integrated Design, 2016 Fall</a:t>
            </a:r>
            <a:endParaRPr lang="ko-KR" altLang="en-US" sz="2000" b="0" spc="-5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173680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b="1" spc="-50" dirty="0"/>
              <a:t>Scalability</a:t>
            </a:r>
            <a:br>
              <a:rPr lang="en-US" altLang="ko-KR" sz="2400" b="1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 err="1"/>
              <a:t>Recommen-dation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05191" y="377223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Music recommendation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60" y="421057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Pre-defined set for emotion based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Collaborative filtering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Recent playlist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Popular playlist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4646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40" y="40047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51016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01" y="986342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41" y="156195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4" y="470080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58" y="148780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7" y="1382703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4" name="직선 화살표 연결선 3"/>
          <p:cNvCxnSpPr/>
          <p:nvPr/>
        </p:nvCxnSpPr>
        <p:spPr>
          <a:xfrm>
            <a:off x="4211960" y="1635762"/>
            <a:ext cx="79208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076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Accuracy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Causes of Alexa request failure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strike="sngStrike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Voice recognition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Utterance conflict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Device timeout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Long latency due to AWS location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Lambda initialize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Other performance tunings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3654466"/>
            <a:ext cx="4067944" cy="254246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4067944" y="4365104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139952" y="4430742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808638"/>
              </p:ext>
            </p:extLst>
          </p:nvPr>
        </p:nvGraphicFramePr>
        <p:xfrm>
          <a:off x="6567382" y="3654466"/>
          <a:ext cx="2423983" cy="1870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74727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Performance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0518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Latency in API calls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138898"/>
            <a:ext cx="576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Reduce calls, Dummy worker, Caching, Google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237" y="1729546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Initialization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07350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library tuning to Amazon Linux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6701" y="266664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Execution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3061977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Efficient code, MP3 caching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</a:t>
            </a:r>
            <a:r>
              <a:rPr lang="en-US" altLang="ko-KR" sz="1600" b="1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Redis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– In-memory Cache</a:t>
            </a:r>
          </a:p>
        </p:txBody>
      </p: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090700"/>
              </p:ext>
            </p:extLst>
          </p:nvPr>
        </p:nvGraphicFramePr>
        <p:xfrm>
          <a:off x="3226477" y="38796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483768" y="4869160"/>
            <a:ext cx="540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71600" y="4581128"/>
            <a:ext cx="169920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Alexa Timeout</a:t>
            </a:r>
          </a:p>
        </p:txBody>
      </p:sp>
    </p:spTree>
    <p:extLst>
      <p:ext uri="{BB962C8B-B14F-4D97-AF65-F5344CB8AC3E}">
        <p14:creationId xmlns:p14="http://schemas.microsoft.com/office/powerpoint/2010/main" val="1496999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Output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7" y="746454"/>
            <a:ext cx="4161498" cy="27022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75" y="2103959"/>
            <a:ext cx="3622835" cy="283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37112"/>
            <a:ext cx="3050620" cy="14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79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Limit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Future Plan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If Alexa itself start to support Korean?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Cannot parse sentences not in predefined set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65169" y="2426653"/>
            <a:ext cx="5658379" cy="3929696"/>
            <a:chOff x="2149277" y="954212"/>
            <a:chExt cx="6731799" cy="4783972"/>
          </a:xfrm>
        </p:grpSpPr>
        <p:sp>
          <p:nvSpPr>
            <p:cNvPr id="20" name="타원 19"/>
            <p:cNvSpPr/>
            <p:nvPr/>
          </p:nvSpPr>
          <p:spPr>
            <a:xfrm>
              <a:off x="2986820" y="1128857"/>
              <a:ext cx="1925897" cy="1972172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Profound Quiz</a:t>
              </a:r>
              <a:endParaRPr lang="ko-KR" altLang="en-US" sz="15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184738" y="3356993"/>
              <a:ext cx="2047244" cy="2096855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Failover</a:t>
              </a:r>
              <a:endParaRPr lang="ko-KR" altLang="en-US" sz="2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149277" y="3577048"/>
              <a:ext cx="1391954" cy="142329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Refact-oring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112223" y="3929197"/>
              <a:ext cx="1768853" cy="1808987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Other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Contents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816537" y="954212"/>
              <a:ext cx="2527123" cy="258573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Detailed Recommend</a:t>
              </a:r>
              <a:endPara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8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Schedule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Role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Division &amp; Assignment</a:t>
            </a:r>
            <a:endParaRPr lang="ko-KR" altLang="en-US" sz="1500" spc="-5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14700"/>
              </p:ext>
            </p:extLst>
          </p:nvPr>
        </p:nvGraphicFramePr>
        <p:xfrm>
          <a:off x="2446421" y="3066758"/>
          <a:ext cx="6096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365285954"/>
                    </a:ext>
                  </a:extLst>
                </a:gridCol>
                <a:gridCol w="1343472">
                  <a:extLst>
                    <a:ext uri="{9D8B030D-6E8A-4147-A177-3AD203B41FA5}">
                      <a16:colId xmlns:a16="http://schemas.microsoft.com/office/drawing/2014/main" val="213689205"/>
                    </a:ext>
                  </a:extLst>
                </a:gridCol>
              </a:tblGrid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Alexa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Skills Kit Intent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및 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Utterance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설정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774209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기계 번역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음성 합성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Lambda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Function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742627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Ffmpeg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라이브러리 포팅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33325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DB Modeling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80351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Learning Korean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서비스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168093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차트 정보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68907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아티스트의 다른 앨범 및 노래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3403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가사 출력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9698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감정 상태에 따른 곡 추천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168531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추천 알고리즘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23275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Data Cache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96584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문제 해결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5917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4251" t="22834" r="12594" b="10666"/>
          <a:stretch/>
        </p:blipFill>
        <p:spPr>
          <a:xfrm>
            <a:off x="2412849" y="713205"/>
            <a:ext cx="3100087" cy="218154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666870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300" spc="-50" dirty="0"/>
              <a:t>Execution</a:t>
            </a:r>
            <a:br>
              <a:rPr lang="en-US" altLang="ko-KR" sz="2300" spc="-50" dirty="0"/>
            </a:br>
            <a:r>
              <a:rPr lang="en-US" altLang="ko-KR" sz="2300" spc="-50" dirty="0"/>
              <a:t>of</a:t>
            </a:r>
            <a:br>
              <a:rPr lang="en-US" altLang="ko-KR" sz="2300" spc="-50" dirty="0"/>
            </a:br>
            <a:r>
              <a:rPr lang="en-US" altLang="ko-KR" sz="2300" spc="-50" dirty="0"/>
              <a:t>Project </a:t>
            </a:r>
            <a:r>
              <a:rPr lang="en-US" altLang="ko-KR" sz="2300" spc="-50" dirty="0" err="1"/>
              <a:t>Kalexa</a:t>
            </a:r>
            <a:endParaRPr lang="ko-KR" altLang="en-US" sz="23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Demo</a:t>
            </a:r>
            <a:endParaRPr lang="ko-KR" altLang="en-US" sz="1500" spc="-5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47763" y="83671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47763" y="280444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11760" y="4772173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1800" y="1274857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Korean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71800" y="3228629"/>
            <a:ext cx="157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71800" y="5364206"/>
            <a:ext cx="221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Recommendation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6836" y="141218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4261" y="142922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Quiz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7535" y="5195174"/>
            <a:ext cx="98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User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36296" y="5195174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Emotion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7397" y="3398049"/>
            <a:ext cx="8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Chart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59122" y="3415658"/>
            <a:ext cx="820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Lyrics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93533" y="3415658"/>
            <a:ext cx="72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Play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570045" y="979340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28181" y="981158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6228184" y="1628106"/>
            <a:ext cx="599997" cy="18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70045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68853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7468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4" idx="1"/>
          </p:cNvCxnSpPr>
          <p:nvPr/>
        </p:nvCxnSpPr>
        <p:spPr>
          <a:xfrm>
            <a:off x="5718897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7117705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269449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77322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61" idx="3"/>
            <a:endCxn id="62" idx="1"/>
          </p:cNvCxnSpPr>
          <p:nvPr/>
        </p:nvCxnSpPr>
        <p:spPr>
          <a:xfrm>
            <a:off x="6678447" y="5564261"/>
            <a:ext cx="39887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84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300" b="1" spc="-50" dirty="0"/>
              <a:t>Backup Plan</a:t>
            </a:r>
            <a:endParaRPr lang="ko-KR" altLang="en-US" sz="23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Demo</a:t>
            </a:r>
            <a:endParaRPr lang="ko-KR" altLang="en-US" sz="1500" spc="-50" dirty="0"/>
          </a:p>
        </p:txBody>
      </p:sp>
      <p:sp>
        <p:nvSpPr>
          <p:cNvPr id="31" name="TextBox 30"/>
          <p:cNvSpPr txBox="1"/>
          <p:nvPr/>
        </p:nvSpPr>
        <p:spPr>
          <a:xfrm>
            <a:off x="2411759" y="836712"/>
            <a:ext cx="6311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Video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In USB</a:t>
            </a: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  <a:hlinkClick r:id="rId5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  <a:hlinkClick r:id="rId5"/>
              </a:rPr>
              <a:t>https://www.dropbox.com/s/4de23evxntetsdd/Kalexa_resize.m4v?dl=0</a:t>
            </a: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If neither network nor USB stick works…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Kalexa_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00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Contents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Table of Contents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Goal/Problem &amp; Requirement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Approach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Development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Implementation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Result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Division and Assignment of 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Demo  </a:t>
            </a:r>
          </a:p>
        </p:txBody>
      </p:sp>
    </p:spTree>
    <p:extLst>
      <p:ext uri="{BB962C8B-B14F-4D97-AF65-F5344CB8AC3E}">
        <p14:creationId xmlns:p14="http://schemas.microsoft.com/office/powerpoint/2010/main" val="6965190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Amazon</a:t>
            </a:r>
            <a:br>
              <a:rPr lang="en-US" altLang="ko-KR" sz="2400" spc="-50" dirty="0"/>
            </a:br>
            <a:r>
              <a:rPr lang="en-US" altLang="ko-KR" sz="2400" spc="-50" dirty="0"/>
              <a:t>Alexa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Echo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/>
        </p:blipFill>
        <p:spPr>
          <a:xfrm>
            <a:off x="2873061" y="3393500"/>
            <a:ext cx="5531477" cy="2129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60" y="908720"/>
            <a:ext cx="5531477" cy="1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68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Motive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50" y="1052736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571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 </a:t>
            </a:r>
            <a:br>
              <a:rPr lang="en-US" altLang="ko-KR" sz="2400" spc="-50" dirty="0"/>
            </a:br>
            <a:r>
              <a:rPr lang="en-US" altLang="ko-KR" sz="2400" spc="-50" dirty="0" err="1"/>
              <a:t>Kalexa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Goal &amp; Requirement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 Korean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9" y="236815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Information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76826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K-POP chart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Lyrics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songs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1759" y="433792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Music Recommendation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4738031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Emotion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based</a:t>
            </a:r>
          </a:p>
        </p:txBody>
      </p:sp>
    </p:spTree>
    <p:extLst>
      <p:ext uri="{BB962C8B-B14F-4D97-AF65-F5344CB8AC3E}">
        <p14:creationId xmlns:p14="http://schemas.microsoft.com/office/powerpoint/2010/main" val="15109304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Approach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6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50"/>
                </a:solidFill>
                <a:latin typeface="나눔고딕" panose="020B0600000101010101" charset="-127"/>
                <a:ea typeface="나눔고딕" panose="020B0600000101010101" charset="-127"/>
              </a:rPr>
              <a:t>Basic Implementation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87215" y="1636932"/>
            <a:ext cx="2520280" cy="3416320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Amazon Web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Text to Speech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</a:t>
            </a: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11759" y="836712"/>
            <a:ext cx="2952329" cy="489654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70984" y="836712"/>
            <a:ext cx="2952329" cy="48965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4321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Challengeable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97770" y="1636932"/>
            <a:ext cx="2520280" cy="2677656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282633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Platform </a:t>
            </a:r>
            <a:br>
              <a:rPr lang="en-US" altLang="ko-KR" sz="2400" spc="-50" dirty="0"/>
            </a:br>
            <a:r>
              <a:rPr lang="en-US" altLang="ko-KR" sz="2400" spc="-50" dirty="0"/>
              <a:t>&amp; Tools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Development </a:t>
            </a:r>
            <a:r>
              <a:rPr lang="en-US" altLang="ko-KR" sz="1500" spc="-50" dirty="0" err="1"/>
              <a:t>Env</a:t>
            </a:r>
            <a:r>
              <a:rPr lang="en-US" altLang="ko-KR" sz="1500" spc="-50" dirty="0"/>
              <a:t>.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13" y="4833156"/>
            <a:ext cx="3040454" cy="1080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0645"/>
            <a:ext cx="1800200" cy="1095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04" y="3383039"/>
            <a:ext cx="3203848" cy="861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88" y="2135833"/>
            <a:ext cx="2712368" cy="7767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2" y="1268110"/>
            <a:ext cx="2446128" cy="24461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rcRect l="15592" t="8443" r="73903" b="84768"/>
          <a:stretch/>
        </p:blipFill>
        <p:spPr>
          <a:xfrm>
            <a:off x="6414152" y="4441153"/>
            <a:ext cx="2156588" cy="7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60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Architecture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Architecture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4098" t="28969" r="11345" b="14453"/>
          <a:stretch/>
        </p:blipFill>
        <p:spPr>
          <a:xfrm>
            <a:off x="2435823" y="908720"/>
            <a:ext cx="6295557" cy="367240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11760" y="4786689"/>
            <a:ext cx="6319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/ Google / 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Node.js 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 Library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81774" y="227687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Skills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30363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Features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By midterm presentation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XXX into Korean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want to know popular K-POP songs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nth song in the chart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Let me know other song of nth artist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feel sad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8" y="3375869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New features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8" y="3935085"/>
            <a:ext cx="64807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 me any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Give me n Korean quizzes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Tell me the lyrics of nth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[Prompting]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…and, significant improvements on Accuracy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40280436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7219</TotalTime>
  <Words>432</Words>
  <Application>Microsoft Office PowerPoint</Application>
  <PresentationFormat>화면 슬라이드 쇼(4:3)</PresentationFormat>
  <Paragraphs>207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나눔명조 ExtraBold</vt:lpstr>
      <vt:lpstr>나눔고딕</vt:lpstr>
      <vt:lpstr>맑은 고딕</vt:lpstr>
      <vt:lpstr>Arial</vt:lpstr>
      <vt:lpstr>Wingdings</vt:lpstr>
      <vt:lpstr>나눔고딕 ExtraBold</vt:lpstr>
      <vt:lpstr>Office 테마</vt:lpstr>
      <vt:lpstr>Project Kalexa with AWS</vt:lpstr>
      <vt:lpstr>Contents</vt:lpstr>
      <vt:lpstr>Amazon Alexa      Echo</vt:lpstr>
      <vt:lpstr>Motive</vt:lpstr>
      <vt:lpstr>Project  Kalexa</vt:lpstr>
      <vt:lpstr>Project Design</vt:lpstr>
      <vt:lpstr>Platform  &amp; Tools</vt:lpstr>
      <vt:lpstr>Architecture Design </vt:lpstr>
      <vt:lpstr>Features </vt:lpstr>
      <vt:lpstr>Scalability        Recommen-dation</vt:lpstr>
      <vt:lpstr>Accuracy</vt:lpstr>
      <vt:lpstr>Performance</vt:lpstr>
      <vt:lpstr>Output</vt:lpstr>
      <vt:lpstr>Limit      Future Plan</vt:lpstr>
      <vt:lpstr>Schedule      Role</vt:lpstr>
      <vt:lpstr>Execution of Project Kalexa</vt:lpstr>
      <vt:lpstr>Backup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최영진</cp:lastModifiedBy>
  <cp:revision>155</cp:revision>
  <dcterms:created xsi:type="dcterms:W3CDTF">2011-08-23T09:45:48Z</dcterms:created>
  <dcterms:modified xsi:type="dcterms:W3CDTF">2016-12-15T12:11:41Z</dcterms:modified>
</cp:coreProperties>
</file>